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2"/>
  </p:notesMasterIdLst>
  <p:sldIdLst>
    <p:sldId id="1275" r:id="rId2"/>
    <p:sldId id="263" r:id="rId3"/>
    <p:sldId id="301" r:id="rId4"/>
    <p:sldId id="302" r:id="rId5"/>
    <p:sldId id="303" r:id="rId6"/>
    <p:sldId id="304" r:id="rId7"/>
    <p:sldId id="305" r:id="rId8"/>
    <p:sldId id="306" r:id="rId9"/>
    <p:sldId id="307" r:id="rId10"/>
    <p:sldId id="308" r:id="rId11"/>
    <p:sldId id="309" r:id="rId12"/>
    <p:sldId id="310" r:id="rId13"/>
    <p:sldId id="311" r:id="rId14"/>
    <p:sldId id="312" r:id="rId15"/>
    <p:sldId id="313" r:id="rId16"/>
    <p:sldId id="314" r:id="rId17"/>
    <p:sldId id="315" r:id="rId18"/>
    <p:sldId id="316" r:id="rId19"/>
    <p:sldId id="1293" r:id="rId20"/>
    <p:sldId id="1278" r:id="rId21"/>
  </p:sldIdLst>
  <p:sldSz cx="9144000" cy="5143500" type="screen16x9"/>
  <p:notesSz cx="6858000" cy="9144000"/>
  <p:embeddedFontLst>
    <p:embeddedFont>
      <p:font typeface="Bembo Std" panose="02020605060306020A03" pitchFamily="18" charset="0"/>
      <p:regular r:id="rId23"/>
    </p:embeddedFont>
    <p:embeddedFont>
      <p:font typeface="Open Sans Extrabold" panose="020B0906030804020204" pitchFamily="34" charset="0"/>
      <p:bold r:id="rId24"/>
      <p:boldItalic r:id="rId25"/>
    </p:embeddedFont>
    <p:embeddedFont>
      <p:font typeface="Roboto" panose="02000000000000000000" pitchFamily="2" charset="0"/>
      <p:regular r:id="rId26"/>
      <p:bold r:id="rId27"/>
      <p:italic r:id="rId28"/>
      <p:boldItalic r:id="rId29"/>
    </p:embeddedFont>
    <p:embeddedFont>
      <p:font typeface="Trebuchet MS" panose="020B0603020202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SV"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EAB1D1-8E5E-4532-BE08-52929D3605F6}" type="slidenum">
              <a:rPr kumimoji="0" lang="es-SV"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SV"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75026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f27b2e6a80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f27b2e6a80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f27b2e6a80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f27b2e6a80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f27b2e6a80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f27b2e6a80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f27b2e6a80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f27b2e6a80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f27b2e6a80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f27b2e6a80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f27b2e6a80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f27b2e6a80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f27b2e6a80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f27b2e6a80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f27b2e6a80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f27b2e6a80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f27b2e6a80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2f27b2e6a80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ef5e8caf3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ef5e8caf3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837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c6f9e470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c6f9e47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ef5e8caf3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2ef5e8caf3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163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ef5e8caf3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ef5e8caf3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f27b2e6a80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f27b2e6a80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f27b2e6a80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f27b2e6a80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f27b2e6a80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f27b2e6a80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f27b2e6a80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f27b2e6a80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f27b2e6a80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2f27b2e6a80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f27b2e6a80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f27b2e6a80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D07670-D20F-4241-BEF0-BBA28ADEC476}"/>
              </a:ext>
            </a:extLst>
          </p:cNvPr>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s-SV"/>
          </a:p>
        </p:txBody>
      </p:sp>
      <p:sp>
        <p:nvSpPr>
          <p:cNvPr id="3" name="Subtítulo 2">
            <a:extLst>
              <a:ext uri="{FF2B5EF4-FFF2-40B4-BE49-F238E27FC236}">
                <a16:creationId xmlns:a16="http://schemas.microsoft.com/office/drawing/2014/main" id="{3432738B-B22A-41FE-B4B7-585D2D536AE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s-SV"/>
          </a:p>
        </p:txBody>
      </p:sp>
      <p:sp>
        <p:nvSpPr>
          <p:cNvPr id="4" name="Marcador de fecha 3">
            <a:extLst>
              <a:ext uri="{FF2B5EF4-FFF2-40B4-BE49-F238E27FC236}">
                <a16:creationId xmlns:a16="http://schemas.microsoft.com/office/drawing/2014/main" id="{0354F51D-FBB4-4E02-AE3B-57D345856D80}"/>
              </a:ext>
            </a:extLst>
          </p:cNvPr>
          <p:cNvSpPr>
            <a:spLocks noGrp="1"/>
          </p:cNvSpPr>
          <p:nvPr>
            <p:ph type="dt" sz="half" idx="10"/>
          </p:nvPr>
        </p:nvSpPr>
        <p:spPr/>
        <p:txBody>
          <a:bodyPr/>
          <a:lstStyle/>
          <a:p>
            <a:fld id="{EDB770E0-B254-46C6-80BD-AA41F988AA15}" type="datetimeFigureOut">
              <a:rPr lang="es-SV" smtClean="0"/>
              <a:t>4/9/2024</a:t>
            </a:fld>
            <a:endParaRPr lang="es-SV" dirty="0"/>
          </a:p>
        </p:txBody>
      </p:sp>
      <p:sp>
        <p:nvSpPr>
          <p:cNvPr id="5" name="Marcador de pie de página 4">
            <a:extLst>
              <a:ext uri="{FF2B5EF4-FFF2-40B4-BE49-F238E27FC236}">
                <a16:creationId xmlns:a16="http://schemas.microsoft.com/office/drawing/2014/main" id="{9061F4E1-1BF0-4789-A176-51D8B8D8FDEB}"/>
              </a:ext>
            </a:extLst>
          </p:cNvPr>
          <p:cNvSpPr>
            <a:spLocks noGrp="1"/>
          </p:cNvSpPr>
          <p:nvPr>
            <p:ph type="ftr" sz="quarter" idx="11"/>
          </p:nvPr>
        </p:nvSpPr>
        <p:spPr/>
        <p:txBody>
          <a:bodyPr/>
          <a:lstStyle/>
          <a:p>
            <a:endParaRPr lang="es-SV" dirty="0"/>
          </a:p>
        </p:txBody>
      </p:sp>
      <p:sp>
        <p:nvSpPr>
          <p:cNvPr id="6" name="Marcador de número de diapositiva 5">
            <a:extLst>
              <a:ext uri="{FF2B5EF4-FFF2-40B4-BE49-F238E27FC236}">
                <a16:creationId xmlns:a16="http://schemas.microsoft.com/office/drawing/2014/main" id="{C45BE5A7-C396-4567-A2F8-BA3FCCEFEBF9}"/>
              </a:ext>
            </a:extLst>
          </p:cNvPr>
          <p:cNvSpPr>
            <a:spLocks noGrp="1"/>
          </p:cNvSpPr>
          <p:nvPr>
            <p:ph type="sldNum" sz="quarter" idx="12"/>
          </p:nvPr>
        </p:nvSpPr>
        <p:spPr/>
        <p:txBody>
          <a:bodyPr/>
          <a:lstStyle/>
          <a:p>
            <a:fld id="{79710E03-8F58-4CDF-8016-AD714939AAF8}" type="slidenum">
              <a:rPr lang="es-SV" smtClean="0"/>
              <a:t>‹Nº›</a:t>
            </a:fld>
            <a:endParaRPr lang="es-SV" dirty="0"/>
          </a:p>
        </p:txBody>
      </p:sp>
    </p:spTree>
    <p:extLst>
      <p:ext uri="{BB962C8B-B14F-4D97-AF65-F5344CB8AC3E}">
        <p14:creationId xmlns:p14="http://schemas.microsoft.com/office/powerpoint/2010/main" val="874485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53866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de sección y descripción 1">
  <p:cSld name="SECTION_TITLE_AND_DESCRIPTION_1">
    <p:spTree>
      <p:nvGrpSpPr>
        <p:cNvPr id="1" name="Shape 66"/>
        <p:cNvGrpSpPr/>
        <p:nvPr/>
      </p:nvGrpSpPr>
      <p:grpSpPr>
        <a:xfrm>
          <a:off x="0" y="0"/>
          <a:ext cx="0" cy="0"/>
          <a:chOff x="0" y="0"/>
          <a:chExt cx="0" cy="0"/>
        </a:xfrm>
      </p:grpSpPr>
      <p:sp>
        <p:nvSpPr>
          <p:cNvPr id="67" name="Google Shape;67;p10"/>
          <p:cNvSpPr/>
          <p:nvPr/>
        </p:nvSpPr>
        <p:spPr>
          <a:xfrm>
            <a:off x="21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txBox="1">
            <a:spLocks noGrp="1"/>
          </p:cNvSpPr>
          <p:nvPr>
            <p:ph type="body" idx="1"/>
          </p:nvPr>
        </p:nvSpPr>
        <p:spPr>
          <a:xfrm>
            <a:off x="369600" y="7243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cxnSp>
        <p:nvCxnSpPr>
          <p:cNvPr id="69" name="Google Shape;69;p10"/>
          <p:cNvCxnSpPr/>
          <p:nvPr/>
        </p:nvCxnSpPr>
        <p:spPr>
          <a:xfrm>
            <a:off x="459775" y="4495675"/>
            <a:ext cx="468300" cy="0"/>
          </a:xfrm>
          <a:prstGeom prst="straightConnector1">
            <a:avLst/>
          </a:prstGeom>
          <a:noFill/>
          <a:ln w="19050" cap="flat" cmpd="sng">
            <a:solidFill>
              <a:schemeClr val="lt1"/>
            </a:solidFill>
            <a:prstDash val="solid"/>
            <a:round/>
            <a:headEnd type="none" w="sm" len="sm"/>
            <a:tailEnd type="none" w="sm" len="sm"/>
          </a:ln>
        </p:spPr>
      </p:cxnSp>
      <p:sp>
        <p:nvSpPr>
          <p:cNvPr id="70" name="Google Shape;70;p10"/>
          <p:cNvSpPr txBox="1">
            <a:spLocks noGrp="1"/>
          </p:cNvSpPr>
          <p:nvPr>
            <p:ph type="title"/>
          </p:nvPr>
        </p:nvSpPr>
        <p:spPr>
          <a:xfrm>
            <a:off x="4784925" y="1010175"/>
            <a:ext cx="4045200" cy="156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1" name="Google Shape;71;p10"/>
          <p:cNvSpPr txBox="1">
            <a:spLocks noGrp="1"/>
          </p:cNvSpPr>
          <p:nvPr>
            <p:ph type="subTitle" idx="2"/>
          </p:nvPr>
        </p:nvSpPr>
        <p:spPr>
          <a:xfrm>
            <a:off x="4915800" y="2769001"/>
            <a:ext cx="4045200" cy="12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2" name="Google Shape;72;p10"/>
          <p:cNvSpPr txBox="1">
            <a:spLocks noGrp="1"/>
          </p:cNvSpPr>
          <p:nvPr>
            <p:ph type="sldNum" idx="12"/>
          </p:nvPr>
        </p:nvSpPr>
        <p:spPr>
          <a:xfrm>
            <a:off x="3890531" y="4651365"/>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3"/>
        <p:cNvGrpSpPr/>
        <p:nvPr/>
      </p:nvGrpSpPr>
      <p:grpSpPr>
        <a:xfrm>
          <a:off x="0" y="0"/>
          <a:ext cx="0" cy="0"/>
          <a:chOff x="0" y="0"/>
          <a:chExt cx="0" cy="0"/>
        </a:xfrm>
      </p:grpSpPr>
      <p:sp>
        <p:nvSpPr>
          <p:cNvPr id="74" name="Google Shape;74;p11"/>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75" name="Google Shape;75;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6"/>
        <p:cNvGrpSpPr/>
        <p:nvPr/>
      </p:nvGrpSpPr>
      <p:grpSpPr>
        <a:xfrm>
          <a:off x="0" y="0"/>
          <a:ext cx="0" cy="0"/>
          <a:chOff x="0" y="0"/>
          <a:chExt cx="0" cy="0"/>
        </a:xfrm>
      </p:grpSpPr>
      <p:grpSp>
        <p:nvGrpSpPr>
          <p:cNvPr id="77" name="Google Shape;77;p12"/>
          <p:cNvGrpSpPr/>
          <p:nvPr/>
        </p:nvGrpSpPr>
        <p:grpSpPr>
          <a:xfrm>
            <a:off x="6098378" y="5"/>
            <a:ext cx="3045625" cy="2030570"/>
            <a:chOff x="6098378" y="5"/>
            <a:chExt cx="3045625" cy="2030570"/>
          </a:xfrm>
        </p:grpSpPr>
        <p:sp>
          <p:nvSpPr>
            <p:cNvPr id="78" name="Google Shape;78;p1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12"/>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84" name="Google Shape;84;p12"/>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85" name="Google Shape;85;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p1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6" r:id="rId6"/>
    <p:sldLayoutId id="2147483657" r:id="rId7"/>
    <p:sldLayoutId id="2147483658" r:id="rId8"/>
    <p:sldLayoutId id="2147483659" r:id="rId9"/>
    <p:sldLayoutId id="2147483661"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20.jpe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5D67102-F748-4816-B415-D0BF5CBDAC93}"/>
              </a:ext>
            </a:extLst>
          </p:cNvPr>
          <p:cNvPicPr>
            <a:picLocks noChangeAspect="1"/>
          </p:cNvPicPr>
          <p:nvPr/>
        </p:nvPicPr>
        <p:blipFill>
          <a:blip r:embed="rId3"/>
          <a:stretch>
            <a:fillRect/>
          </a:stretch>
        </p:blipFill>
        <p:spPr>
          <a:xfrm>
            <a:off x="0" y="1"/>
            <a:ext cx="9144000" cy="5143499"/>
          </a:xfrm>
          <a:prstGeom prst="rect">
            <a:avLst/>
          </a:prstGeom>
        </p:spPr>
      </p:pic>
      <p:pic>
        <p:nvPicPr>
          <p:cNvPr id="6" name="Imagen 5">
            <a:extLst>
              <a:ext uri="{FF2B5EF4-FFF2-40B4-BE49-F238E27FC236}">
                <a16:creationId xmlns:a16="http://schemas.microsoft.com/office/drawing/2014/main" id="{CEBB76B0-4F4B-4D43-19C4-BC12B54388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1827" y="540907"/>
            <a:ext cx="2600346" cy="1147454"/>
          </a:xfrm>
          <a:prstGeom prst="rect">
            <a:avLst/>
          </a:prstGeom>
        </p:spPr>
      </p:pic>
      <p:sp>
        <p:nvSpPr>
          <p:cNvPr id="8" name="CuadroTexto 7">
            <a:extLst>
              <a:ext uri="{FF2B5EF4-FFF2-40B4-BE49-F238E27FC236}">
                <a16:creationId xmlns:a16="http://schemas.microsoft.com/office/drawing/2014/main" id="{35DC510C-CA2D-587A-2132-2BE51AC7DB05}"/>
              </a:ext>
            </a:extLst>
          </p:cNvPr>
          <p:cNvSpPr txBox="1"/>
          <p:nvPr/>
        </p:nvSpPr>
        <p:spPr>
          <a:xfrm>
            <a:off x="117308" y="1953844"/>
            <a:ext cx="8909384" cy="147732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defTabSz="685800">
              <a:buClrTx/>
            </a:pPr>
            <a:r>
              <a:rPr lang="es-ES" sz="4500" b="1" kern="100" dirty="0">
                <a:solidFill>
                  <a:prstClr val="white">
                    <a:lumMod val="50000"/>
                  </a:prstClr>
                </a:solidFill>
                <a:latin typeface="Open Sans Extrabold" panose="020B0906030804020204" pitchFamily="34" charset="0"/>
                <a:ea typeface="Open Sans Extrabold" panose="020B0906030804020204" pitchFamily="34" charset="0"/>
                <a:cs typeface="Open Sans Extrabold" panose="020B0906030804020204" pitchFamily="34" charset="0"/>
              </a:rPr>
              <a:t>Requisitos de accesibilidad para contenidos en la Web</a:t>
            </a:r>
            <a:endParaRPr lang="es-ES" sz="4500" b="1" kern="1200" dirty="0">
              <a:solidFill>
                <a:prstClr val="black"/>
              </a:solidFill>
              <a:latin typeface="Trebuchet MS" panose="020B0603020202020204" pitchFamily="34" charset="0"/>
              <a:ea typeface="+mn-ea"/>
              <a:cs typeface="+mn-cs"/>
            </a:endParaRPr>
          </a:p>
        </p:txBody>
      </p:sp>
      <p:sp>
        <p:nvSpPr>
          <p:cNvPr id="2" name="CuadroTexto 1">
            <a:extLst>
              <a:ext uri="{FF2B5EF4-FFF2-40B4-BE49-F238E27FC236}">
                <a16:creationId xmlns:a16="http://schemas.microsoft.com/office/drawing/2014/main" id="{1929BB26-3025-FE4C-9BB1-C9DB7455EE07}"/>
              </a:ext>
            </a:extLst>
          </p:cNvPr>
          <p:cNvSpPr txBox="1"/>
          <p:nvPr/>
        </p:nvSpPr>
        <p:spPr>
          <a:xfrm>
            <a:off x="7357934" y="4600924"/>
            <a:ext cx="780983" cy="438582"/>
          </a:xfrm>
          <a:prstGeom prst="rect">
            <a:avLst/>
          </a:prstGeom>
          <a:noFill/>
        </p:spPr>
        <p:txBody>
          <a:bodyPr wrap="none" rtlCol="0">
            <a:spAutoFit/>
          </a:bodyPr>
          <a:lstStyle/>
          <a:p>
            <a:pPr algn="ctr" defTabSz="685800">
              <a:buClrTx/>
            </a:pPr>
            <a:r>
              <a:rPr lang="es-SV" sz="2250" b="1" kern="1200" dirty="0">
                <a:solidFill>
                  <a:srgbClr val="44546A">
                    <a:lumMod val="50000"/>
                  </a:srgbClr>
                </a:solidFill>
                <a:latin typeface="Bembo Std" panose="02020605060306020A03" pitchFamily="18" charset="0"/>
                <a:ea typeface="+mn-ea"/>
                <a:cs typeface="+mn-cs"/>
              </a:rPr>
              <a:t>2024</a:t>
            </a:r>
          </a:p>
        </p:txBody>
      </p:sp>
      <p:sp>
        <p:nvSpPr>
          <p:cNvPr id="4" name="CuadroTexto 3">
            <a:extLst>
              <a:ext uri="{FF2B5EF4-FFF2-40B4-BE49-F238E27FC236}">
                <a16:creationId xmlns:a16="http://schemas.microsoft.com/office/drawing/2014/main" id="{6E2434FE-A62B-6071-4551-D94C10A3C852}"/>
              </a:ext>
            </a:extLst>
          </p:cNvPr>
          <p:cNvSpPr txBox="1"/>
          <p:nvPr/>
        </p:nvSpPr>
        <p:spPr>
          <a:xfrm>
            <a:off x="787706" y="3554382"/>
            <a:ext cx="7568588" cy="461665"/>
          </a:xfrm>
          <a:prstGeom prst="rect">
            <a:avLst/>
          </a:prstGeom>
          <a:noFill/>
        </p:spPr>
        <p:txBody>
          <a:bodyPr wrap="square">
            <a:spAutoFit/>
          </a:bodyPr>
          <a:lstStyle/>
          <a:p>
            <a:pPr algn="ctr"/>
            <a:r>
              <a:rPr lang="es-SV" sz="2400" b="1" dirty="0"/>
              <a:t>Norma Técnica Salvadoreña (NTS) 35.105.01:20</a:t>
            </a:r>
          </a:p>
        </p:txBody>
      </p:sp>
    </p:spTree>
    <p:extLst>
      <p:ext uri="{BB962C8B-B14F-4D97-AF65-F5344CB8AC3E}">
        <p14:creationId xmlns:p14="http://schemas.microsoft.com/office/powerpoint/2010/main" val="19663229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6"/>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64" name="Google Shape;564;p66"/>
          <p:cNvSpPr txBox="1">
            <a:spLocks noGrp="1"/>
          </p:cNvSpPr>
          <p:nvPr>
            <p:ph type="body" idx="4294967295"/>
          </p:nvPr>
        </p:nvSpPr>
        <p:spPr>
          <a:xfrm>
            <a:off x="428625" y="1657351"/>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El tiempo no debe ser parte esencial del evento o actividad presentada por el contenido, exceptuando los multimedia sincronizados no interactivos y los eventos en tiempo real.</a:t>
            </a:r>
            <a:endParaRPr sz="1750" dirty="0"/>
          </a:p>
        </p:txBody>
      </p:sp>
      <p:sp>
        <p:nvSpPr>
          <p:cNvPr id="565" name="Google Shape;565;p66"/>
          <p:cNvSpPr txBox="1">
            <a:spLocks noGrp="1"/>
          </p:cNvSpPr>
          <p:nvPr>
            <p:ph type="title" idx="4294967295"/>
          </p:nvPr>
        </p:nvSpPr>
        <p:spPr>
          <a:xfrm>
            <a:off x="324644" y="1121569"/>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Sin tiempo</a:t>
            </a:r>
            <a:endParaRPr sz="2500" dirty="0">
              <a:solidFill>
                <a:schemeClr val="bg2"/>
              </a:solidFill>
            </a:endParaRPr>
          </a:p>
        </p:txBody>
      </p:sp>
      <p:sp>
        <p:nvSpPr>
          <p:cNvPr id="566" name="Google Shape;566;p66"/>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67" name="Google Shape;567;p66"/>
          <p:cNvPicPr preferRelativeResize="0"/>
          <p:nvPr/>
        </p:nvPicPr>
        <p:blipFill>
          <a:blip r:embed="rId3">
            <a:alphaModFix/>
          </a:blip>
          <a:stretch>
            <a:fillRect/>
          </a:stretch>
        </p:blipFill>
        <p:spPr>
          <a:xfrm>
            <a:off x="4630350" y="1376125"/>
            <a:ext cx="4419600" cy="2391255"/>
          </a:xfrm>
          <a:prstGeom prst="rect">
            <a:avLst/>
          </a:prstGeom>
          <a:noFill/>
          <a:ln>
            <a:noFill/>
          </a:ln>
        </p:spPr>
      </p:pic>
      <p:pic>
        <p:nvPicPr>
          <p:cNvPr id="2" name="Google Shape;93;p2">
            <a:extLst>
              <a:ext uri="{FF2B5EF4-FFF2-40B4-BE49-F238E27FC236}">
                <a16:creationId xmlns:a16="http://schemas.microsoft.com/office/drawing/2014/main" id="{E1A61902-A5FA-9D7C-DB61-AD23988D50D8}"/>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00B1F622-8EFB-6B72-D14E-CE0ABD9267BE}"/>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A6AE0A3C-A6A7-EF20-CE1D-B008B89D4764}"/>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E21097D4-A5F4-2BBD-2C7B-CA87073253D9}"/>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7</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7"/>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73" name="Google Shape;573;p67"/>
          <p:cNvSpPr txBox="1">
            <a:spLocks noGrp="1"/>
          </p:cNvSpPr>
          <p:nvPr>
            <p:ph type="body" idx="4294967295"/>
          </p:nvPr>
        </p:nvSpPr>
        <p:spPr>
          <a:xfrm>
            <a:off x="519681"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La persona usuaria puede postergar o suprimir las interrupciones, excepto cuando las interrupciones implican una emergencia. Las emergencias pueden incluir alertas de emergencia civil o cualquier otro mensaje que alerte sobre peligros.</a:t>
            </a:r>
            <a:endParaRPr sz="1750" dirty="0"/>
          </a:p>
        </p:txBody>
      </p:sp>
      <p:sp>
        <p:nvSpPr>
          <p:cNvPr id="574" name="Google Shape;574;p67"/>
          <p:cNvSpPr txBox="1">
            <a:spLocks noGrp="1"/>
          </p:cNvSpPr>
          <p:nvPr>
            <p:ph type="title" idx="4294967295"/>
          </p:nvPr>
        </p:nvSpPr>
        <p:spPr>
          <a:xfrm>
            <a:off x="415700"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Interrupciones</a:t>
            </a:r>
            <a:endParaRPr sz="2500" dirty="0">
              <a:solidFill>
                <a:schemeClr val="bg2"/>
              </a:solidFill>
            </a:endParaRPr>
          </a:p>
        </p:txBody>
      </p:sp>
      <p:sp>
        <p:nvSpPr>
          <p:cNvPr id="575" name="Google Shape;575;p67"/>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76" name="Google Shape;576;p67"/>
          <p:cNvPicPr preferRelativeResize="0"/>
          <p:nvPr/>
        </p:nvPicPr>
        <p:blipFill>
          <a:blip r:embed="rId3">
            <a:alphaModFix/>
          </a:blip>
          <a:stretch>
            <a:fillRect/>
          </a:stretch>
        </p:blipFill>
        <p:spPr>
          <a:xfrm>
            <a:off x="4668388" y="1256163"/>
            <a:ext cx="4343528" cy="2631175"/>
          </a:xfrm>
          <a:prstGeom prst="rect">
            <a:avLst/>
          </a:prstGeom>
          <a:noFill/>
          <a:ln>
            <a:noFill/>
          </a:ln>
        </p:spPr>
      </p:pic>
      <p:pic>
        <p:nvPicPr>
          <p:cNvPr id="2" name="Google Shape;93;p2">
            <a:extLst>
              <a:ext uri="{FF2B5EF4-FFF2-40B4-BE49-F238E27FC236}">
                <a16:creationId xmlns:a16="http://schemas.microsoft.com/office/drawing/2014/main" id="{AF1FC244-0F9B-D6C3-BD5E-0273E5159B69}"/>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1A7FBBCB-7252-8F56-517E-FBED02BC0F62}"/>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43B9E40C-7B5F-61B9-1194-46B022D03F10}"/>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1B04AF77-56A2-49B9-57C0-56D7E531E459}"/>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8</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8"/>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82" name="Google Shape;582;p68"/>
          <p:cNvSpPr txBox="1">
            <a:spLocks noGrp="1"/>
          </p:cNvSpPr>
          <p:nvPr>
            <p:ph type="body" idx="4294967295"/>
          </p:nvPr>
        </p:nvSpPr>
        <p:spPr>
          <a:xfrm>
            <a:off x="381000" y="1609726"/>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La persona usuaria puede postergar o suprimir las interrupciones, excepto cuando las interrupciones implican una emergencia. Las emergencias pueden incluir alertas de emergencia civil o cualquier otro mensaje que alerte sobre peligros.</a:t>
            </a:r>
            <a:endParaRPr sz="1750" dirty="0"/>
          </a:p>
        </p:txBody>
      </p:sp>
      <p:sp>
        <p:nvSpPr>
          <p:cNvPr id="583" name="Google Shape;583;p68"/>
          <p:cNvSpPr txBox="1">
            <a:spLocks noGrp="1"/>
          </p:cNvSpPr>
          <p:nvPr>
            <p:ph type="title" idx="4294967295"/>
          </p:nvPr>
        </p:nvSpPr>
        <p:spPr>
          <a:xfrm>
            <a:off x="277019" y="1073944"/>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Re-autentificación</a:t>
            </a:r>
            <a:endParaRPr sz="2500" dirty="0">
              <a:solidFill>
                <a:schemeClr val="bg2"/>
              </a:solidFill>
            </a:endParaRPr>
          </a:p>
        </p:txBody>
      </p:sp>
      <p:sp>
        <p:nvSpPr>
          <p:cNvPr id="584" name="Google Shape;584;p68"/>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85" name="Google Shape;585;p68"/>
          <p:cNvPicPr preferRelativeResize="0"/>
          <p:nvPr/>
        </p:nvPicPr>
        <p:blipFill>
          <a:blip r:embed="rId3">
            <a:alphaModFix/>
          </a:blip>
          <a:stretch>
            <a:fillRect/>
          </a:stretch>
        </p:blipFill>
        <p:spPr>
          <a:xfrm>
            <a:off x="4579125" y="1362275"/>
            <a:ext cx="4522051" cy="2418949"/>
          </a:xfrm>
          <a:prstGeom prst="rect">
            <a:avLst/>
          </a:prstGeom>
          <a:noFill/>
          <a:ln>
            <a:noFill/>
          </a:ln>
        </p:spPr>
      </p:pic>
      <p:pic>
        <p:nvPicPr>
          <p:cNvPr id="2" name="Google Shape;93;p2">
            <a:extLst>
              <a:ext uri="{FF2B5EF4-FFF2-40B4-BE49-F238E27FC236}">
                <a16:creationId xmlns:a16="http://schemas.microsoft.com/office/drawing/2014/main" id="{95096B67-72D1-FB4D-97FB-9DCF706707C7}"/>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2DE154D4-4CB9-CECF-9E19-75DFD04D3C8E}"/>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0C2E7FD0-D9DA-5BB3-3AF9-256A947AC572}"/>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1CBC10BA-5FA4-5AF1-01B1-86119F0D5A6F}"/>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9</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9"/>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91" name="Google Shape;591;p69"/>
          <p:cNvSpPr txBox="1">
            <a:spLocks noGrp="1"/>
          </p:cNvSpPr>
          <p:nvPr>
            <p:ph type="body" idx="4294967295"/>
          </p:nvPr>
        </p:nvSpPr>
        <p:spPr>
          <a:xfrm>
            <a:off x="323850" y="1619251"/>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Proporcionar información acerca de la ubicación de la persona usuaria dentro de un sitio web.</a:t>
            </a:r>
            <a:endParaRPr dirty="0"/>
          </a:p>
        </p:txBody>
      </p:sp>
      <p:sp>
        <p:nvSpPr>
          <p:cNvPr id="592" name="Google Shape;592;p69"/>
          <p:cNvSpPr txBox="1">
            <a:spLocks noGrp="1"/>
          </p:cNvSpPr>
          <p:nvPr>
            <p:ph type="title" idx="4294967295"/>
          </p:nvPr>
        </p:nvSpPr>
        <p:spPr>
          <a:xfrm>
            <a:off x="219869" y="1083469"/>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Ubicación</a:t>
            </a:r>
            <a:endParaRPr sz="2500" dirty="0">
              <a:solidFill>
                <a:schemeClr val="bg2"/>
              </a:solidFill>
            </a:endParaRPr>
          </a:p>
        </p:txBody>
      </p:sp>
      <p:sp>
        <p:nvSpPr>
          <p:cNvPr id="593" name="Google Shape;593;p69"/>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94" name="Google Shape;594;p69"/>
          <p:cNvPicPr preferRelativeResize="0"/>
          <p:nvPr/>
        </p:nvPicPr>
        <p:blipFill>
          <a:blip r:embed="rId3">
            <a:alphaModFix/>
          </a:blip>
          <a:stretch>
            <a:fillRect/>
          </a:stretch>
        </p:blipFill>
        <p:spPr>
          <a:xfrm>
            <a:off x="4627950" y="1136813"/>
            <a:ext cx="4424402" cy="2869882"/>
          </a:xfrm>
          <a:prstGeom prst="rect">
            <a:avLst/>
          </a:prstGeom>
          <a:noFill/>
          <a:ln>
            <a:noFill/>
          </a:ln>
        </p:spPr>
      </p:pic>
      <p:pic>
        <p:nvPicPr>
          <p:cNvPr id="2" name="Google Shape;93;p2">
            <a:extLst>
              <a:ext uri="{FF2B5EF4-FFF2-40B4-BE49-F238E27FC236}">
                <a16:creationId xmlns:a16="http://schemas.microsoft.com/office/drawing/2014/main" id="{D2D744A8-D7E4-CC2F-B242-AC8560E9A314}"/>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978E398E-7E3C-8C8D-54C3-3ED442619097}"/>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D9087EC4-70B8-0CE2-14B4-A50F86C3DFC9}"/>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392C66EC-2841-2A98-0758-E881351FE575}"/>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10</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0"/>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600" name="Google Shape;600;p70"/>
          <p:cNvSpPr txBox="1">
            <a:spLocks noGrp="1"/>
          </p:cNvSpPr>
          <p:nvPr>
            <p:ph type="body" idx="4294967295"/>
          </p:nvPr>
        </p:nvSpPr>
        <p:spPr>
          <a:xfrm>
            <a:off x="34290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Usar encabezados de sección para organizar el contenido.</a:t>
            </a:r>
            <a:endParaRPr sz="1750" dirty="0"/>
          </a:p>
        </p:txBody>
      </p:sp>
      <p:sp>
        <p:nvSpPr>
          <p:cNvPr id="601" name="Google Shape;601;p70"/>
          <p:cNvSpPr txBox="1">
            <a:spLocks noGrp="1"/>
          </p:cNvSpPr>
          <p:nvPr>
            <p:ph type="title" idx="4294967295"/>
          </p:nvPr>
        </p:nvSpPr>
        <p:spPr>
          <a:xfrm>
            <a:off x="238919"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Encabezados de sección</a:t>
            </a:r>
            <a:endParaRPr sz="2500" dirty="0">
              <a:solidFill>
                <a:schemeClr val="bg2"/>
              </a:solidFill>
            </a:endParaRPr>
          </a:p>
        </p:txBody>
      </p:sp>
      <p:sp>
        <p:nvSpPr>
          <p:cNvPr id="602" name="Google Shape;602;p70"/>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603" name="Google Shape;603;p70"/>
          <p:cNvPicPr preferRelativeResize="0"/>
          <p:nvPr/>
        </p:nvPicPr>
        <p:blipFill>
          <a:blip r:embed="rId3">
            <a:alphaModFix/>
          </a:blip>
          <a:stretch>
            <a:fillRect/>
          </a:stretch>
        </p:blipFill>
        <p:spPr>
          <a:xfrm>
            <a:off x="4627950" y="1052400"/>
            <a:ext cx="4424399" cy="3038697"/>
          </a:xfrm>
          <a:prstGeom prst="rect">
            <a:avLst/>
          </a:prstGeom>
          <a:noFill/>
          <a:ln>
            <a:noFill/>
          </a:ln>
        </p:spPr>
      </p:pic>
      <p:pic>
        <p:nvPicPr>
          <p:cNvPr id="2" name="Google Shape;93;p2">
            <a:extLst>
              <a:ext uri="{FF2B5EF4-FFF2-40B4-BE49-F238E27FC236}">
                <a16:creationId xmlns:a16="http://schemas.microsoft.com/office/drawing/2014/main" id="{F59CE31C-8046-D430-01EA-3CC0D7B45BAD}"/>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70B13069-06A6-2538-A127-962412C8C673}"/>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05350278-487D-A460-CBA2-B0930A01C0A1}"/>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743CB29A-F397-6BD6-D356-3EC30A07912E}"/>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11</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1"/>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609" name="Google Shape;609;p71"/>
          <p:cNvSpPr txBox="1">
            <a:spLocks noGrp="1"/>
          </p:cNvSpPr>
          <p:nvPr>
            <p:ph type="body" idx="4294967295"/>
          </p:nvPr>
        </p:nvSpPr>
        <p:spPr>
          <a:xfrm>
            <a:off x="34290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Proporcionar el mecanismo para identificar la definición de palabras o frases usadas de modo inusual o restringido, incluyendo expresiones idiomáticas y jerga.</a:t>
            </a:r>
            <a:endParaRPr sz="1750" dirty="0"/>
          </a:p>
        </p:txBody>
      </p:sp>
      <p:sp>
        <p:nvSpPr>
          <p:cNvPr id="610" name="Google Shape;610;p71"/>
          <p:cNvSpPr txBox="1">
            <a:spLocks noGrp="1"/>
          </p:cNvSpPr>
          <p:nvPr>
            <p:ph type="title" idx="4294967295"/>
          </p:nvPr>
        </p:nvSpPr>
        <p:spPr>
          <a:xfrm>
            <a:off x="238919" y="1080050"/>
            <a:ext cx="4044950" cy="5439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Palabras inusuales</a:t>
            </a:r>
            <a:endParaRPr sz="2500" dirty="0">
              <a:solidFill>
                <a:schemeClr val="bg2"/>
              </a:solidFill>
            </a:endParaRPr>
          </a:p>
        </p:txBody>
      </p:sp>
      <p:sp>
        <p:nvSpPr>
          <p:cNvPr id="611" name="Google Shape;611;p71"/>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612" name="Google Shape;612;p71"/>
          <p:cNvPicPr preferRelativeResize="0"/>
          <p:nvPr/>
        </p:nvPicPr>
        <p:blipFill rotWithShape="1">
          <a:blip r:embed="rId3">
            <a:alphaModFix/>
          </a:blip>
          <a:srcRect t="10642"/>
          <a:stretch/>
        </p:blipFill>
        <p:spPr>
          <a:xfrm>
            <a:off x="4627950" y="1080050"/>
            <a:ext cx="4424400" cy="2983400"/>
          </a:xfrm>
          <a:prstGeom prst="rect">
            <a:avLst/>
          </a:prstGeom>
          <a:noFill/>
          <a:ln>
            <a:noFill/>
          </a:ln>
        </p:spPr>
      </p:pic>
      <p:pic>
        <p:nvPicPr>
          <p:cNvPr id="2" name="Google Shape;93;p2">
            <a:extLst>
              <a:ext uri="{FF2B5EF4-FFF2-40B4-BE49-F238E27FC236}">
                <a16:creationId xmlns:a16="http://schemas.microsoft.com/office/drawing/2014/main" id="{D47D02A6-0747-418B-09A4-B733E04A24B3}"/>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C1574E83-E6F2-94AE-A948-E87089EDCD3B}"/>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0E603456-FBFC-C30D-79CD-13C16C82979D}"/>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679A3CF7-F3D7-9851-9E9E-7AB7F33E2914}"/>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12</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72"/>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618" name="Google Shape;618;p72"/>
          <p:cNvSpPr txBox="1">
            <a:spLocks noGrp="1"/>
          </p:cNvSpPr>
          <p:nvPr>
            <p:ph type="body" idx="4294967295"/>
          </p:nvPr>
        </p:nvSpPr>
        <p:spPr>
          <a:xfrm>
            <a:off x="390525"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Proporcionar el mecanismo para identificar el significado de las abreviaturas.</a:t>
            </a:r>
            <a:endParaRPr sz="1750" dirty="0"/>
          </a:p>
        </p:txBody>
      </p:sp>
      <p:sp>
        <p:nvSpPr>
          <p:cNvPr id="619" name="Google Shape;619;p72"/>
          <p:cNvSpPr txBox="1">
            <a:spLocks noGrp="1"/>
          </p:cNvSpPr>
          <p:nvPr>
            <p:ph type="title" idx="4294967295"/>
          </p:nvPr>
        </p:nvSpPr>
        <p:spPr>
          <a:xfrm>
            <a:off x="286544" y="1064538"/>
            <a:ext cx="4044950" cy="5594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Abreviaturas</a:t>
            </a:r>
            <a:endParaRPr sz="2500" dirty="0">
              <a:solidFill>
                <a:schemeClr val="bg2"/>
              </a:solidFill>
            </a:endParaRPr>
          </a:p>
        </p:txBody>
      </p:sp>
      <p:sp>
        <p:nvSpPr>
          <p:cNvPr id="620" name="Google Shape;620;p72"/>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621" name="Google Shape;621;p72"/>
          <p:cNvPicPr preferRelativeResize="0"/>
          <p:nvPr/>
        </p:nvPicPr>
        <p:blipFill>
          <a:blip r:embed="rId3">
            <a:alphaModFix/>
          </a:blip>
          <a:stretch>
            <a:fillRect/>
          </a:stretch>
        </p:blipFill>
        <p:spPr>
          <a:xfrm>
            <a:off x="4627950" y="1064538"/>
            <a:ext cx="4424398" cy="3014425"/>
          </a:xfrm>
          <a:prstGeom prst="rect">
            <a:avLst/>
          </a:prstGeom>
          <a:noFill/>
          <a:ln>
            <a:noFill/>
          </a:ln>
        </p:spPr>
      </p:pic>
      <p:pic>
        <p:nvPicPr>
          <p:cNvPr id="2" name="Google Shape;93;p2">
            <a:extLst>
              <a:ext uri="{FF2B5EF4-FFF2-40B4-BE49-F238E27FC236}">
                <a16:creationId xmlns:a16="http://schemas.microsoft.com/office/drawing/2014/main" id="{074172AF-27DB-B566-EAFB-9193EF6E1279}"/>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EB0E98C5-7664-262F-9BE9-FD68FD5EFC05}"/>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9054EC28-361D-D6C1-7D42-5D755BF520DD}"/>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3F7CAAB9-8069-2607-DFDF-A1BDC29C3C71}"/>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13</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73"/>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627" name="Google Shape;627;p73"/>
          <p:cNvSpPr txBox="1">
            <a:spLocks noGrp="1"/>
          </p:cNvSpPr>
          <p:nvPr>
            <p:ph type="body" idx="4294967295"/>
          </p:nvPr>
        </p:nvSpPr>
        <p:spPr>
          <a:xfrm>
            <a:off x="333375"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Cuando el texto requiere un nivel de lectura más avanzado entonces proporcionar un mecanismo de lectura fácil.</a:t>
            </a:r>
            <a:endParaRPr sz="1750" dirty="0"/>
          </a:p>
        </p:txBody>
      </p:sp>
      <p:sp>
        <p:nvSpPr>
          <p:cNvPr id="628" name="Google Shape;628;p73"/>
          <p:cNvSpPr txBox="1">
            <a:spLocks noGrp="1"/>
          </p:cNvSpPr>
          <p:nvPr>
            <p:ph type="title" idx="4294967295"/>
          </p:nvPr>
        </p:nvSpPr>
        <p:spPr>
          <a:xfrm>
            <a:off x="229394" y="989125"/>
            <a:ext cx="4044950" cy="63488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Nivel de lectura</a:t>
            </a:r>
            <a:endParaRPr sz="2500" dirty="0">
              <a:solidFill>
                <a:schemeClr val="bg2"/>
              </a:solidFill>
            </a:endParaRPr>
          </a:p>
        </p:txBody>
      </p:sp>
      <p:sp>
        <p:nvSpPr>
          <p:cNvPr id="629" name="Google Shape;629;p73"/>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630" name="Google Shape;630;p73"/>
          <p:cNvPicPr preferRelativeResize="0"/>
          <p:nvPr/>
        </p:nvPicPr>
        <p:blipFill>
          <a:blip r:embed="rId3">
            <a:alphaModFix/>
          </a:blip>
          <a:stretch>
            <a:fillRect/>
          </a:stretch>
        </p:blipFill>
        <p:spPr>
          <a:xfrm>
            <a:off x="4627950" y="989125"/>
            <a:ext cx="4424401" cy="3165255"/>
          </a:xfrm>
          <a:prstGeom prst="rect">
            <a:avLst/>
          </a:prstGeom>
          <a:noFill/>
          <a:ln>
            <a:noFill/>
          </a:ln>
        </p:spPr>
      </p:pic>
      <p:pic>
        <p:nvPicPr>
          <p:cNvPr id="2" name="Google Shape;93;p2">
            <a:extLst>
              <a:ext uri="{FF2B5EF4-FFF2-40B4-BE49-F238E27FC236}">
                <a16:creationId xmlns:a16="http://schemas.microsoft.com/office/drawing/2014/main" id="{DC7FBC63-0533-93DC-600C-C7C3BA98BC9B}"/>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0E72F8FC-3C6B-74F3-2739-62A2D0D9D348}"/>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F6E8E6B6-3F96-FC8C-856C-CC9ABF82E2F1}"/>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1ADE68F2-A3A9-C813-8FA2-0D5178C7C583}"/>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14</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74"/>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636" name="Google Shape;636;p74"/>
          <p:cNvSpPr txBox="1">
            <a:spLocks noGrp="1"/>
          </p:cNvSpPr>
          <p:nvPr>
            <p:ph type="body" idx="4294967295"/>
          </p:nvPr>
        </p:nvSpPr>
        <p:spPr>
          <a:xfrm>
            <a:off x="28575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Proporcionar un mecanismo para identificar la pronunciación específica de las palabras cuando el significado de esas palabras, dentro del contexto, resulta ambiguo si no se conoce su pronunciación.</a:t>
            </a:r>
            <a:endParaRPr sz="1750" dirty="0"/>
          </a:p>
        </p:txBody>
      </p:sp>
      <p:sp>
        <p:nvSpPr>
          <p:cNvPr id="637" name="Google Shape;637;p74"/>
          <p:cNvSpPr txBox="1">
            <a:spLocks noGrp="1"/>
          </p:cNvSpPr>
          <p:nvPr>
            <p:ph type="title" idx="4294967295"/>
          </p:nvPr>
        </p:nvSpPr>
        <p:spPr>
          <a:xfrm>
            <a:off x="181769"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Pronunciación</a:t>
            </a:r>
            <a:endParaRPr sz="2500" dirty="0">
              <a:solidFill>
                <a:schemeClr val="bg2"/>
              </a:solidFill>
            </a:endParaRPr>
          </a:p>
        </p:txBody>
      </p:sp>
      <p:sp>
        <p:nvSpPr>
          <p:cNvPr id="638" name="Google Shape;638;p74"/>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639" name="Google Shape;639;p74"/>
          <p:cNvPicPr preferRelativeResize="0"/>
          <p:nvPr/>
        </p:nvPicPr>
        <p:blipFill>
          <a:blip r:embed="rId3">
            <a:alphaModFix/>
          </a:blip>
          <a:stretch>
            <a:fillRect/>
          </a:stretch>
        </p:blipFill>
        <p:spPr>
          <a:xfrm>
            <a:off x="4627950" y="996775"/>
            <a:ext cx="4424401" cy="3149942"/>
          </a:xfrm>
          <a:prstGeom prst="rect">
            <a:avLst/>
          </a:prstGeom>
          <a:noFill/>
          <a:ln>
            <a:noFill/>
          </a:ln>
        </p:spPr>
      </p:pic>
      <p:pic>
        <p:nvPicPr>
          <p:cNvPr id="2" name="Google Shape;93;p2">
            <a:extLst>
              <a:ext uri="{FF2B5EF4-FFF2-40B4-BE49-F238E27FC236}">
                <a16:creationId xmlns:a16="http://schemas.microsoft.com/office/drawing/2014/main" id="{17EA2CB3-7A38-C549-315F-3454D6DDCF97}"/>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8E98E204-8F6D-C342-6E5A-87D1E0C69401}"/>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DF05B8E2-579F-02B0-ECD9-A5D7FF1B152C}"/>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4C79BF80-B1A0-6598-AC9B-A892AEFB1E27}"/>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15</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idx="4294967295"/>
          </p:nvPr>
        </p:nvSpPr>
        <p:spPr>
          <a:xfrm>
            <a:off x="500856" y="761648"/>
            <a:ext cx="8142287" cy="8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SV" sz="4800" b="1" dirty="0">
                <a:solidFill>
                  <a:srgbClr val="1F3864"/>
                </a:solidFill>
                <a:latin typeface="Trebuchet MS" panose="020B0603020202020204" pitchFamily="34" charset="0"/>
              </a:rPr>
              <a:t>Espacio para preguntas</a:t>
            </a:r>
            <a:endParaRPr sz="4800" b="1" dirty="0">
              <a:solidFill>
                <a:srgbClr val="1F3864"/>
              </a:solidFill>
              <a:latin typeface="Trebuchet MS" panose="020B0603020202020204" pitchFamily="34" charset="0"/>
            </a:endParaRPr>
          </a:p>
        </p:txBody>
      </p:sp>
      <p:pic>
        <p:nvPicPr>
          <p:cNvPr id="2" name="Google Shape;93;p2">
            <a:extLst>
              <a:ext uri="{FF2B5EF4-FFF2-40B4-BE49-F238E27FC236}">
                <a16:creationId xmlns:a16="http://schemas.microsoft.com/office/drawing/2014/main" id="{488B9BCC-CC22-5E08-7A76-B3D426638AC0}"/>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404E19A7-41E2-98B9-2A18-49458F245517}"/>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pic>
        <p:nvPicPr>
          <p:cNvPr id="1026" name="Picture 2" descr="Qué preguntas hacer en un cuestionario? - Eval&amp;GO">
            <a:extLst>
              <a:ext uri="{FF2B5EF4-FFF2-40B4-BE49-F238E27FC236}">
                <a16:creationId xmlns:a16="http://schemas.microsoft.com/office/drawing/2014/main" id="{9A48FA0A-391C-F977-7FD2-FCF2533057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0073" y="1927225"/>
            <a:ext cx="4443853" cy="296561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05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3" name="Google Shape;163;p21"/>
          <p:cNvSpPr/>
          <p:nvPr/>
        </p:nvSpPr>
        <p:spPr>
          <a:xfrm>
            <a:off x="432350" y="1304875"/>
            <a:ext cx="2469300" cy="607800"/>
          </a:xfrm>
          <a:prstGeom prst="homePlate">
            <a:avLst>
              <a:gd name="adj" fmla="val 50000"/>
            </a:avLst>
          </a:prstGeom>
          <a:solidFill>
            <a:srgbClr val="1F3864"/>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64" name="Google Shape;164;p21"/>
          <p:cNvSpPr txBox="1">
            <a:spLocks noGrp="1"/>
          </p:cNvSpPr>
          <p:nvPr>
            <p:ph type="body" idx="4294967295"/>
          </p:nvPr>
        </p:nvSpPr>
        <p:spPr>
          <a:xfrm>
            <a:off x="4323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s">
                <a:solidFill>
                  <a:schemeClr val="lt1"/>
                </a:solidFill>
              </a:rPr>
              <a:t>Nivel A</a:t>
            </a:r>
            <a:endParaRPr>
              <a:solidFill>
                <a:schemeClr val="lt1"/>
              </a:solidFill>
            </a:endParaRPr>
          </a:p>
        </p:txBody>
      </p:sp>
      <p:sp>
        <p:nvSpPr>
          <p:cNvPr id="165" name="Google Shape;165;p21"/>
          <p:cNvSpPr txBox="1">
            <a:spLocks noGrp="1"/>
          </p:cNvSpPr>
          <p:nvPr>
            <p:ph type="body" idx="4294967295"/>
          </p:nvPr>
        </p:nvSpPr>
        <p:spPr>
          <a:xfrm>
            <a:off x="432350" y="2070575"/>
            <a:ext cx="2471700" cy="2650800"/>
          </a:xfrm>
          <a:prstGeom prst="rect">
            <a:avLst/>
          </a:prstGeom>
        </p:spPr>
        <p:txBody>
          <a:bodyPr spcFirstLastPara="1" wrap="square" lIns="91425" tIns="91425" rIns="91425" bIns="91425" anchor="t" anchorCtr="0">
            <a:noAutofit/>
          </a:bodyPr>
          <a:lstStyle/>
          <a:p>
            <a:pPr marL="0" lvl="0" indent="0" algn="just" rtl="0">
              <a:spcBef>
                <a:spcPts val="0"/>
              </a:spcBef>
              <a:spcAft>
                <a:spcPts val="800"/>
              </a:spcAft>
              <a:buNone/>
            </a:pPr>
            <a:r>
              <a:rPr lang="es" sz="1600" dirty="0"/>
              <a:t>La página web satisface todos los Criterios de Conformidad del Nivel A, o proporciona una versión alternativa conforme Nivel A</a:t>
            </a:r>
            <a:endParaRPr sz="1600" dirty="0"/>
          </a:p>
        </p:txBody>
      </p:sp>
      <p:sp>
        <p:nvSpPr>
          <p:cNvPr id="166" name="Google Shape;166;p21"/>
          <p:cNvSpPr/>
          <p:nvPr/>
        </p:nvSpPr>
        <p:spPr>
          <a:xfrm>
            <a:off x="3044777" y="1304875"/>
            <a:ext cx="2760600" cy="607800"/>
          </a:xfrm>
          <a:prstGeom prst="chevron">
            <a:avLst>
              <a:gd name="adj" fmla="val 50000"/>
            </a:avLst>
          </a:prstGeom>
          <a:solidFill>
            <a:srgbClr val="1F3864"/>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67" name="Google Shape;167;p21"/>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s">
                <a:solidFill>
                  <a:schemeClr val="lt1"/>
                </a:solidFill>
              </a:rPr>
              <a:t>Nivel AA</a:t>
            </a:r>
            <a:endParaRPr>
              <a:solidFill>
                <a:schemeClr val="lt1"/>
              </a:solidFill>
            </a:endParaRPr>
          </a:p>
        </p:txBody>
      </p:sp>
      <p:sp>
        <p:nvSpPr>
          <p:cNvPr id="168" name="Google Shape;168;p21"/>
          <p:cNvSpPr txBox="1">
            <a:spLocks noGrp="1"/>
          </p:cNvSpPr>
          <p:nvPr>
            <p:ph type="body" idx="4294967295"/>
          </p:nvPr>
        </p:nvSpPr>
        <p:spPr>
          <a:xfrm>
            <a:off x="3336146" y="2070575"/>
            <a:ext cx="2471700" cy="2650800"/>
          </a:xfrm>
          <a:prstGeom prst="rect">
            <a:avLst/>
          </a:prstGeom>
        </p:spPr>
        <p:txBody>
          <a:bodyPr spcFirstLastPara="1" wrap="square" lIns="91425" tIns="91425" rIns="91425" bIns="91425" anchor="t" anchorCtr="0">
            <a:noAutofit/>
          </a:bodyPr>
          <a:lstStyle/>
          <a:p>
            <a:pPr marL="0" lvl="0" indent="0" algn="just" rtl="0">
              <a:spcBef>
                <a:spcPts val="0"/>
              </a:spcBef>
              <a:spcAft>
                <a:spcPts val="800"/>
              </a:spcAft>
              <a:buNone/>
            </a:pPr>
            <a:r>
              <a:rPr lang="es" sz="1600" dirty="0"/>
              <a:t>La página web satisface todos los Criterios de Conformidad de los Niveles A y AA, o se proporciona una versión alternativa conforme al Nivel AA </a:t>
            </a:r>
            <a:endParaRPr sz="1600" dirty="0"/>
          </a:p>
        </p:txBody>
      </p:sp>
      <p:sp>
        <p:nvSpPr>
          <p:cNvPr id="169" name="Google Shape;169;p21"/>
          <p:cNvSpPr/>
          <p:nvPr/>
        </p:nvSpPr>
        <p:spPr>
          <a:xfrm>
            <a:off x="5948502" y="1304875"/>
            <a:ext cx="2760600" cy="607800"/>
          </a:xfrm>
          <a:prstGeom prst="chevron">
            <a:avLst>
              <a:gd name="adj" fmla="val 50000"/>
            </a:avLst>
          </a:prstGeom>
          <a:solidFill>
            <a:srgbClr val="1F3864"/>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70" name="Google Shape;170;p21"/>
          <p:cNvSpPr txBox="1">
            <a:spLocks noGrp="1"/>
          </p:cNvSpPr>
          <p:nvPr>
            <p:ph type="body" idx="4294967295"/>
          </p:nvPr>
        </p:nvSpPr>
        <p:spPr>
          <a:xfrm>
            <a:off x="6254233"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s">
                <a:solidFill>
                  <a:schemeClr val="lt1"/>
                </a:solidFill>
              </a:rPr>
              <a:t>Nivel AAA</a:t>
            </a:r>
            <a:endParaRPr>
              <a:solidFill>
                <a:schemeClr val="lt1"/>
              </a:solidFill>
            </a:endParaRPr>
          </a:p>
        </p:txBody>
      </p:sp>
      <p:sp>
        <p:nvSpPr>
          <p:cNvPr id="171" name="Google Shape;171;p21"/>
          <p:cNvSpPr txBox="1">
            <a:spLocks noGrp="1"/>
          </p:cNvSpPr>
          <p:nvPr>
            <p:ph type="body" idx="4294967295"/>
          </p:nvPr>
        </p:nvSpPr>
        <p:spPr>
          <a:xfrm>
            <a:off x="6254226" y="2070575"/>
            <a:ext cx="2471700" cy="2650800"/>
          </a:xfrm>
          <a:prstGeom prst="rect">
            <a:avLst/>
          </a:prstGeom>
        </p:spPr>
        <p:txBody>
          <a:bodyPr spcFirstLastPara="1" wrap="square" lIns="91425" tIns="91425" rIns="91425" bIns="91425" anchor="t" anchorCtr="0">
            <a:noAutofit/>
          </a:bodyPr>
          <a:lstStyle/>
          <a:p>
            <a:pPr marL="0" lvl="0" indent="0" algn="just" rtl="0">
              <a:spcBef>
                <a:spcPts val="0"/>
              </a:spcBef>
              <a:spcAft>
                <a:spcPts val="800"/>
              </a:spcAft>
              <a:buNone/>
            </a:pPr>
            <a:r>
              <a:rPr lang="es" sz="1600"/>
              <a:t>La página web satisface todos los Criterios de Conformidad de los Niveles A, AA y AAA, o proporciona una versión alternativa conforme al Nivel AAA</a:t>
            </a:r>
            <a:endParaRPr sz="1600"/>
          </a:p>
        </p:txBody>
      </p:sp>
      <p:pic>
        <p:nvPicPr>
          <p:cNvPr id="2" name="Google Shape;93;p2">
            <a:extLst>
              <a:ext uri="{FF2B5EF4-FFF2-40B4-BE49-F238E27FC236}">
                <a16:creationId xmlns:a16="http://schemas.microsoft.com/office/drawing/2014/main" id="{B2D8AE94-8F37-BE3B-FA54-E0D743DC78C7}"/>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4790A8C4-96B6-CDCE-19C5-330CC5ED06C3}"/>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7DC6D6AF-03BC-316F-CF43-BFD6314DCB0F}"/>
              </a:ext>
            </a:extLst>
          </p:cNvPr>
          <p:cNvSpPr/>
          <p:nvPr/>
        </p:nvSpPr>
        <p:spPr>
          <a:xfrm>
            <a:off x="0" y="231934"/>
            <a:ext cx="6786350"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AC245B62-92AE-6F7B-C476-5AD53F255043}"/>
              </a:ext>
            </a:extLst>
          </p:cNvPr>
          <p:cNvSpPr txBox="1"/>
          <p:nvPr/>
        </p:nvSpPr>
        <p:spPr>
          <a:xfrm>
            <a:off x="155610" y="284054"/>
            <a:ext cx="647513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Nivel de conformidad</a:t>
            </a:r>
            <a:endParaRPr sz="1350" kern="1200" dirty="0">
              <a:solidFill>
                <a:prstClr val="black"/>
              </a:solidFill>
              <a:latin typeface="Calibri" panose="020F0502020204030204"/>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3" name="Google Shape;2467;p50">
            <a:extLst>
              <a:ext uri="{FF2B5EF4-FFF2-40B4-BE49-F238E27FC236}">
                <a16:creationId xmlns:a16="http://schemas.microsoft.com/office/drawing/2014/main" id="{89DB763E-D071-C7EA-C0EF-1603EE1C15FE}"/>
              </a:ext>
            </a:extLst>
          </p:cNvPr>
          <p:cNvSpPr/>
          <p:nvPr/>
        </p:nvSpPr>
        <p:spPr>
          <a:xfrm>
            <a:off x="0" y="0"/>
            <a:ext cx="9144000" cy="5143500"/>
          </a:xfrm>
          <a:prstGeom prst="rect">
            <a:avLst/>
          </a:prstGeom>
          <a:solidFill>
            <a:srgbClr val="111E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4" name="Grupo 3">
            <a:extLst>
              <a:ext uri="{FF2B5EF4-FFF2-40B4-BE49-F238E27FC236}">
                <a16:creationId xmlns:a16="http://schemas.microsoft.com/office/drawing/2014/main" id="{B080623B-794B-ADC2-C678-ABFE3BE7627A}"/>
              </a:ext>
            </a:extLst>
          </p:cNvPr>
          <p:cNvGrpSpPr/>
          <p:nvPr/>
        </p:nvGrpSpPr>
        <p:grpSpPr>
          <a:xfrm>
            <a:off x="2627782" y="684806"/>
            <a:ext cx="3888436" cy="3773888"/>
            <a:chOff x="4151781" y="2358871"/>
            <a:chExt cx="3888436" cy="3773888"/>
          </a:xfrm>
        </p:grpSpPr>
        <p:pic>
          <p:nvPicPr>
            <p:cNvPr id="5" name="Google Shape;2468;p50">
              <a:extLst>
                <a:ext uri="{FF2B5EF4-FFF2-40B4-BE49-F238E27FC236}">
                  <a16:creationId xmlns:a16="http://schemas.microsoft.com/office/drawing/2014/main" id="{221CFEBA-A715-5224-006C-4050F9CE0767}"/>
                </a:ext>
              </a:extLst>
            </p:cNvPr>
            <p:cNvPicPr preferRelativeResize="0"/>
            <p:nvPr/>
          </p:nvPicPr>
          <p:blipFill rotWithShape="1">
            <a:blip r:embed="rId3">
              <a:alphaModFix/>
            </a:blip>
            <a:srcRect/>
            <a:stretch/>
          </p:blipFill>
          <p:spPr>
            <a:xfrm>
              <a:off x="5316373" y="2358871"/>
              <a:ext cx="1559253" cy="1833609"/>
            </a:xfrm>
            <a:prstGeom prst="rect">
              <a:avLst/>
            </a:prstGeom>
            <a:noFill/>
            <a:ln>
              <a:noFill/>
            </a:ln>
          </p:spPr>
        </p:pic>
        <p:pic>
          <p:nvPicPr>
            <p:cNvPr id="6" name="Imagen 5">
              <a:extLst>
                <a:ext uri="{FF2B5EF4-FFF2-40B4-BE49-F238E27FC236}">
                  <a16:creationId xmlns:a16="http://schemas.microsoft.com/office/drawing/2014/main" id="{1FC95BAF-B327-D77F-C1DA-F07B5FAA7272}"/>
                </a:ext>
              </a:extLst>
            </p:cNvPr>
            <p:cNvPicPr>
              <a:picLocks noChangeAspect="1"/>
            </p:cNvPicPr>
            <p:nvPr/>
          </p:nvPicPr>
          <p:blipFill>
            <a:blip r:embed="rId4"/>
            <a:stretch>
              <a:fillRect/>
            </a:stretch>
          </p:blipFill>
          <p:spPr>
            <a:xfrm>
              <a:off x="4151781" y="4463481"/>
              <a:ext cx="3888436" cy="1669278"/>
            </a:xfrm>
            <a:prstGeom prst="rect">
              <a:avLst/>
            </a:prstGeom>
          </p:spPr>
        </p:pic>
      </p:grpSp>
    </p:spTree>
    <p:extLst>
      <p:ext uri="{BB962C8B-B14F-4D97-AF65-F5344CB8AC3E}">
        <p14:creationId xmlns:p14="http://schemas.microsoft.com/office/powerpoint/2010/main" val="3649349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9"/>
          <p:cNvSpPr txBox="1">
            <a:spLocks noGrp="1"/>
          </p:cNvSpPr>
          <p:nvPr>
            <p:ph type="title" idx="4294967295"/>
          </p:nvPr>
        </p:nvSpPr>
        <p:spPr>
          <a:xfrm>
            <a:off x="500856" y="1149639"/>
            <a:ext cx="8142287" cy="8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400" dirty="0">
                <a:latin typeface="Trebuchet MS" panose="020B0603020202020204" pitchFamily="34" charset="0"/>
              </a:rPr>
              <a:t>Criterios de conformidad</a:t>
            </a:r>
            <a:endParaRPr sz="4400" dirty="0">
              <a:latin typeface="Trebuchet MS" panose="020B0603020202020204" pitchFamily="34" charset="0"/>
            </a:endParaRPr>
          </a:p>
          <a:p>
            <a:pPr marL="0" lvl="0" indent="0" algn="ctr" rtl="0">
              <a:spcBef>
                <a:spcPts val="0"/>
              </a:spcBef>
              <a:spcAft>
                <a:spcPts val="0"/>
              </a:spcAft>
              <a:buNone/>
            </a:pPr>
            <a:r>
              <a:rPr lang="es" sz="4400" dirty="0">
                <a:latin typeface="Trebuchet MS" panose="020B0603020202020204" pitchFamily="34" charset="0"/>
              </a:rPr>
              <a:t>Nivel AAA</a:t>
            </a:r>
            <a:endParaRPr sz="4400" dirty="0">
              <a:latin typeface="Trebuchet MS" panose="020B0603020202020204" pitchFamily="34" charset="0"/>
            </a:endParaRPr>
          </a:p>
        </p:txBody>
      </p:sp>
      <p:pic>
        <p:nvPicPr>
          <p:cNvPr id="504" name="Google Shape;504;p59"/>
          <p:cNvPicPr preferRelativeResize="0"/>
          <p:nvPr/>
        </p:nvPicPr>
        <p:blipFill>
          <a:blip r:embed="rId3">
            <a:alphaModFix/>
          </a:blip>
          <a:stretch>
            <a:fillRect/>
          </a:stretch>
        </p:blipFill>
        <p:spPr>
          <a:xfrm>
            <a:off x="3620128" y="3041989"/>
            <a:ext cx="1903743" cy="1903743"/>
          </a:xfrm>
          <a:prstGeom prst="rect">
            <a:avLst/>
          </a:prstGeom>
          <a:noFill/>
          <a:ln>
            <a:noFill/>
          </a:ln>
        </p:spPr>
      </p:pic>
      <p:pic>
        <p:nvPicPr>
          <p:cNvPr id="2" name="Google Shape;93;p2">
            <a:extLst>
              <a:ext uri="{FF2B5EF4-FFF2-40B4-BE49-F238E27FC236}">
                <a16:creationId xmlns:a16="http://schemas.microsoft.com/office/drawing/2014/main" id="{DCA37252-AC3E-31A1-B4B8-96D117CEBBCE}"/>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BAC775FF-DDEE-8531-3537-4DE924A706B8}"/>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0"/>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10" name="Google Shape;510;p60"/>
          <p:cNvSpPr txBox="1">
            <a:spLocks noGrp="1"/>
          </p:cNvSpPr>
          <p:nvPr>
            <p:ph type="body" idx="4294967295"/>
          </p:nvPr>
        </p:nvSpPr>
        <p:spPr>
          <a:xfrm>
            <a:off x="276225"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Se proporciona una interpretación en Lengua de Señas Salvadoreña, LESSA, para todo el contenido de audio grabado dentro de contenido multimedia sincronizado.</a:t>
            </a:r>
            <a:endParaRPr dirty="0"/>
          </a:p>
        </p:txBody>
      </p:sp>
      <p:sp>
        <p:nvSpPr>
          <p:cNvPr id="511" name="Google Shape;511;p60"/>
          <p:cNvSpPr txBox="1">
            <a:spLocks noGrp="1"/>
          </p:cNvSpPr>
          <p:nvPr>
            <p:ph type="title" idx="4294967295"/>
          </p:nvPr>
        </p:nvSpPr>
        <p:spPr>
          <a:xfrm>
            <a:off x="172244"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Lengua de señas (grabado)</a:t>
            </a:r>
            <a:endParaRPr sz="2500" dirty="0">
              <a:solidFill>
                <a:schemeClr val="bg2"/>
              </a:solidFill>
            </a:endParaRPr>
          </a:p>
        </p:txBody>
      </p:sp>
      <p:sp>
        <p:nvSpPr>
          <p:cNvPr id="512" name="Google Shape;512;p60"/>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13" name="Google Shape;513;p60"/>
          <p:cNvPicPr preferRelativeResize="0"/>
          <p:nvPr/>
        </p:nvPicPr>
        <p:blipFill>
          <a:blip r:embed="rId3">
            <a:alphaModFix/>
          </a:blip>
          <a:stretch>
            <a:fillRect/>
          </a:stretch>
        </p:blipFill>
        <p:spPr>
          <a:xfrm>
            <a:off x="4698025" y="1343312"/>
            <a:ext cx="4284249" cy="2456875"/>
          </a:xfrm>
          <a:prstGeom prst="rect">
            <a:avLst/>
          </a:prstGeom>
          <a:noFill/>
          <a:ln>
            <a:noFill/>
          </a:ln>
        </p:spPr>
      </p:pic>
      <p:pic>
        <p:nvPicPr>
          <p:cNvPr id="2" name="Google Shape;93;p2">
            <a:extLst>
              <a:ext uri="{FF2B5EF4-FFF2-40B4-BE49-F238E27FC236}">
                <a16:creationId xmlns:a16="http://schemas.microsoft.com/office/drawing/2014/main" id="{396BEF55-CF97-44F7-849E-77DEA5B10EB0}"/>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ECF4D539-3A09-5601-5E43-BF2BA868C029}"/>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9336F769-6C7A-620F-4CA8-CCD7037212D6}"/>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B12EC395-0E7E-6421-08EB-3AB480E5B077}"/>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1"/>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19" name="Google Shape;519;p61"/>
          <p:cNvSpPr txBox="1">
            <a:spLocks noGrp="1"/>
          </p:cNvSpPr>
          <p:nvPr>
            <p:ph type="body" idx="4294967295"/>
          </p:nvPr>
        </p:nvSpPr>
        <p:spPr>
          <a:xfrm>
            <a:off x="34290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Cuando las pausas en el audio de primer plano son insuficientes para permitir que la audiodescripción comunique el significado del vídeo, se proporciona una audiodescripción ampliada para todos los contenidos de vídeo grabado dentro de contenido multimedia sincronizado.</a:t>
            </a:r>
            <a:endParaRPr sz="1750" dirty="0"/>
          </a:p>
        </p:txBody>
      </p:sp>
      <p:sp>
        <p:nvSpPr>
          <p:cNvPr id="520" name="Google Shape;520;p61"/>
          <p:cNvSpPr txBox="1">
            <a:spLocks noGrp="1"/>
          </p:cNvSpPr>
          <p:nvPr>
            <p:ph type="title" idx="4294967295"/>
          </p:nvPr>
        </p:nvSpPr>
        <p:spPr>
          <a:xfrm>
            <a:off x="238919" y="888565"/>
            <a:ext cx="4044950" cy="82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Audiodescripción ampliada (grabada)</a:t>
            </a:r>
            <a:endParaRPr sz="2500" dirty="0">
              <a:solidFill>
                <a:schemeClr val="bg2"/>
              </a:solidFill>
            </a:endParaRPr>
          </a:p>
        </p:txBody>
      </p:sp>
      <p:sp>
        <p:nvSpPr>
          <p:cNvPr id="521" name="Google Shape;521;p61"/>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22" name="Google Shape;522;p61"/>
          <p:cNvPicPr preferRelativeResize="0"/>
          <p:nvPr/>
        </p:nvPicPr>
        <p:blipFill>
          <a:blip r:embed="rId3">
            <a:alphaModFix/>
          </a:blip>
          <a:stretch>
            <a:fillRect/>
          </a:stretch>
        </p:blipFill>
        <p:spPr>
          <a:xfrm>
            <a:off x="4627950" y="960088"/>
            <a:ext cx="4424400" cy="3223316"/>
          </a:xfrm>
          <a:prstGeom prst="rect">
            <a:avLst/>
          </a:prstGeom>
          <a:noFill/>
          <a:ln>
            <a:noFill/>
          </a:ln>
        </p:spPr>
      </p:pic>
      <p:pic>
        <p:nvPicPr>
          <p:cNvPr id="2" name="Google Shape;93;p2">
            <a:extLst>
              <a:ext uri="{FF2B5EF4-FFF2-40B4-BE49-F238E27FC236}">
                <a16:creationId xmlns:a16="http://schemas.microsoft.com/office/drawing/2014/main" id="{65BC1462-E8C4-D354-58BC-C1A6DD3CFE68}"/>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B4F87B66-8545-AE4E-370B-386733BF2661}"/>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30C00319-3E3B-845D-8CBB-98530C115633}"/>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29A93305-00EF-489A-3B8E-748B4FEEE0F5}"/>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2</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2"/>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28" name="Google Shape;528;p62"/>
          <p:cNvSpPr txBox="1">
            <a:spLocks noGrp="1"/>
          </p:cNvSpPr>
          <p:nvPr>
            <p:ph type="body" idx="4294967295"/>
          </p:nvPr>
        </p:nvSpPr>
        <p:spPr>
          <a:xfrm>
            <a:off x="281250" y="1619251"/>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Se debe proporcionar una alternativa para los medios tempodependientes, tanto para todos los contenidos multimedia sincronizados grabados como para todos los medios de sólo vídeo.</a:t>
            </a:r>
            <a:endParaRPr sz="1750" dirty="0"/>
          </a:p>
        </p:txBody>
      </p:sp>
      <p:sp>
        <p:nvSpPr>
          <p:cNvPr id="529" name="Google Shape;529;p62"/>
          <p:cNvSpPr txBox="1">
            <a:spLocks noGrp="1"/>
          </p:cNvSpPr>
          <p:nvPr>
            <p:ph type="title" idx="4294967295"/>
          </p:nvPr>
        </p:nvSpPr>
        <p:spPr>
          <a:xfrm>
            <a:off x="177269" y="946114"/>
            <a:ext cx="4044950" cy="8324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Medio alternativo (grabado)</a:t>
            </a:r>
            <a:endParaRPr sz="2500" dirty="0">
              <a:solidFill>
                <a:schemeClr val="bg2"/>
              </a:solidFill>
            </a:endParaRPr>
          </a:p>
        </p:txBody>
      </p:sp>
      <p:sp>
        <p:nvSpPr>
          <p:cNvPr id="530" name="Google Shape;530;p62"/>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31" name="Google Shape;531;p62"/>
          <p:cNvPicPr preferRelativeResize="0"/>
          <p:nvPr/>
        </p:nvPicPr>
        <p:blipFill>
          <a:blip r:embed="rId3">
            <a:alphaModFix/>
          </a:blip>
          <a:stretch>
            <a:fillRect/>
          </a:stretch>
        </p:blipFill>
        <p:spPr>
          <a:xfrm>
            <a:off x="4817551" y="786788"/>
            <a:ext cx="4045199" cy="3722328"/>
          </a:xfrm>
          <a:prstGeom prst="rect">
            <a:avLst/>
          </a:prstGeom>
          <a:noFill/>
          <a:ln>
            <a:noFill/>
          </a:ln>
        </p:spPr>
      </p:pic>
      <p:pic>
        <p:nvPicPr>
          <p:cNvPr id="2" name="Google Shape;93;p2">
            <a:extLst>
              <a:ext uri="{FF2B5EF4-FFF2-40B4-BE49-F238E27FC236}">
                <a16:creationId xmlns:a16="http://schemas.microsoft.com/office/drawing/2014/main" id="{45461122-A61F-874E-B833-90EE436A98D0}"/>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C73B5C04-BF37-E8E2-A4BF-CAF237470F32}"/>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455D8E2C-E8AE-BE58-8818-0C0882472B52}"/>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32640D81-4E97-89C4-0BBB-119690401423}"/>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3</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3"/>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37" name="Google Shape;537;p63"/>
          <p:cNvSpPr txBox="1">
            <a:spLocks noGrp="1"/>
          </p:cNvSpPr>
          <p:nvPr>
            <p:ph type="body" idx="4294967295"/>
          </p:nvPr>
        </p:nvSpPr>
        <p:spPr>
          <a:xfrm>
            <a:off x="31345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La presentación visual de texto e imágenes de texto tiene una relación de contraste a escala de al menos, 7:1 (Léase 7 a 1).</a:t>
            </a:r>
            <a:endParaRPr sz="1750" dirty="0"/>
          </a:p>
        </p:txBody>
      </p:sp>
      <p:sp>
        <p:nvSpPr>
          <p:cNvPr id="538" name="Google Shape;538;p63"/>
          <p:cNvSpPr txBox="1">
            <a:spLocks noGrp="1"/>
          </p:cNvSpPr>
          <p:nvPr>
            <p:ph type="title" idx="4294967295"/>
          </p:nvPr>
        </p:nvSpPr>
        <p:spPr>
          <a:xfrm>
            <a:off x="209469"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Contraste (mejorado)</a:t>
            </a:r>
            <a:endParaRPr sz="2500" dirty="0">
              <a:solidFill>
                <a:schemeClr val="bg2"/>
              </a:solidFill>
            </a:endParaRPr>
          </a:p>
        </p:txBody>
      </p:sp>
      <p:sp>
        <p:nvSpPr>
          <p:cNvPr id="539" name="Google Shape;539;p63"/>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40" name="Google Shape;540;p63"/>
          <p:cNvPicPr preferRelativeResize="0"/>
          <p:nvPr/>
        </p:nvPicPr>
        <p:blipFill>
          <a:blip r:embed="rId3">
            <a:alphaModFix/>
          </a:blip>
          <a:stretch>
            <a:fillRect/>
          </a:stretch>
        </p:blipFill>
        <p:spPr>
          <a:xfrm>
            <a:off x="4849750" y="842850"/>
            <a:ext cx="3980800" cy="3457776"/>
          </a:xfrm>
          <a:prstGeom prst="rect">
            <a:avLst/>
          </a:prstGeom>
          <a:noFill/>
          <a:ln>
            <a:noFill/>
          </a:ln>
        </p:spPr>
      </p:pic>
      <p:pic>
        <p:nvPicPr>
          <p:cNvPr id="2" name="Google Shape;93;p2">
            <a:extLst>
              <a:ext uri="{FF2B5EF4-FFF2-40B4-BE49-F238E27FC236}">
                <a16:creationId xmlns:a16="http://schemas.microsoft.com/office/drawing/2014/main" id="{8BD862C1-5F0A-9FFF-55F7-BE0BEC23053B}"/>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55838D92-E208-32B4-8012-B5EDFEB9FB31}"/>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6ED2A778-0806-74B0-0CEE-65998EF5D5D4}"/>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3EE8A65B-06A6-105C-9E72-4AA492BFB0FD}"/>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4</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4"/>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46" name="Google Shape;546;p64"/>
          <p:cNvSpPr txBox="1">
            <a:spLocks noGrp="1"/>
          </p:cNvSpPr>
          <p:nvPr>
            <p:ph type="body" idx="4294967295"/>
          </p:nvPr>
        </p:nvSpPr>
        <p:spPr>
          <a:xfrm>
            <a:off x="499462" y="1619251"/>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750" dirty="0"/>
              <a:t>Para el contenido de sólo audio grabado que contiene habla en primer plano, se cumple al menos uno de los siguientes casos:</a:t>
            </a:r>
            <a:endParaRPr sz="1750" dirty="0"/>
          </a:p>
          <a:p>
            <a:pPr marL="457200" lvl="0" indent="-339725" algn="just" rtl="0">
              <a:spcBef>
                <a:spcPts val="1600"/>
              </a:spcBef>
              <a:spcAft>
                <a:spcPts val="0"/>
              </a:spcAft>
              <a:buSzPts val="1750"/>
              <a:buChar char="●"/>
            </a:pPr>
            <a:r>
              <a:rPr lang="es" sz="1750" dirty="0"/>
              <a:t>Ningún sonido de fondo</a:t>
            </a:r>
            <a:endParaRPr sz="1750" dirty="0"/>
          </a:p>
          <a:p>
            <a:pPr marL="457200" lvl="0" indent="-339725" algn="just" rtl="0">
              <a:spcBef>
                <a:spcPts val="0"/>
              </a:spcBef>
              <a:spcAft>
                <a:spcPts val="0"/>
              </a:spcAft>
              <a:buSzPts val="1750"/>
              <a:buChar char="●"/>
            </a:pPr>
            <a:r>
              <a:rPr lang="es" sz="1750" dirty="0"/>
              <a:t>Se puede apagar</a:t>
            </a:r>
            <a:endParaRPr sz="1750" dirty="0"/>
          </a:p>
          <a:p>
            <a:pPr marL="457200" lvl="0" indent="-339725" algn="just" rtl="0">
              <a:spcBef>
                <a:spcPts val="0"/>
              </a:spcBef>
              <a:spcAft>
                <a:spcPts val="0"/>
              </a:spcAft>
              <a:buSzPts val="1750"/>
              <a:buChar char="●"/>
            </a:pPr>
            <a:r>
              <a:rPr lang="es" sz="1750" dirty="0"/>
              <a:t>20 dB más bajo que el principal</a:t>
            </a:r>
            <a:endParaRPr sz="1750" dirty="0"/>
          </a:p>
        </p:txBody>
      </p:sp>
      <p:sp>
        <p:nvSpPr>
          <p:cNvPr id="547" name="Google Shape;547;p64"/>
          <p:cNvSpPr txBox="1">
            <a:spLocks noGrp="1"/>
          </p:cNvSpPr>
          <p:nvPr>
            <p:ph type="title" idx="4294967295"/>
          </p:nvPr>
        </p:nvSpPr>
        <p:spPr>
          <a:xfrm>
            <a:off x="395481" y="872834"/>
            <a:ext cx="4044950" cy="90574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Sonido de fondo bajo o ausente</a:t>
            </a:r>
            <a:endParaRPr sz="2500" dirty="0">
              <a:solidFill>
                <a:schemeClr val="bg2"/>
              </a:solidFill>
            </a:endParaRPr>
          </a:p>
        </p:txBody>
      </p:sp>
      <p:sp>
        <p:nvSpPr>
          <p:cNvPr id="548" name="Google Shape;548;p64"/>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49" name="Google Shape;549;p64"/>
          <p:cNvPicPr preferRelativeResize="0"/>
          <p:nvPr/>
        </p:nvPicPr>
        <p:blipFill>
          <a:blip r:embed="rId3">
            <a:alphaModFix/>
          </a:blip>
          <a:stretch>
            <a:fillRect/>
          </a:stretch>
        </p:blipFill>
        <p:spPr>
          <a:xfrm>
            <a:off x="4627950" y="854150"/>
            <a:ext cx="4424400" cy="3435205"/>
          </a:xfrm>
          <a:prstGeom prst="rect">
            <a:avLst/>
          </a:prstGeom>
          <a:noFill/>
          <a:ln>
            <a:noFill/>
          </a:ln>
        </p:spPr>
      </p:pic>
      <p:pic>
        <p:nvPicPr>
          <p:cNvPr id="2" name="Google Shape;93;p2">
            <a:extLst>
              <a:ext uri="{FF2B5EF4-FFF2-40B4-BE49-F238E27FC236}">
                <a16:creationId xmlns:a16="http://schemas.microsoft.com/office/drawing/2014/main" id="{4C5BE331-ED6F-6876-9022-8211F5E601BB}"/>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07656F3F-D9E6-BCB7-1402-13E38573D83C}"/>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EC40CE1B-DBF9-E0F8-B887-BBF063A6B742}"/>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83F83BDB-968E-4ADD-9393-ED8495B18501}"/>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5</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5"/>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55" name="Google Shape;555;p65"/>
          <p:cNvSpPr txBox="1">
            <a:spLocks noGrp="1"/>
          </p:cNvSpPr>
          <p:nvPr>
            <p:ph type="body" idx="4294967295"/>
          </p:nvPr>
        </p:nvSpPr>
        <p:spPr>
          <a:xfrm>
            <a:off x="36195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El tiempo no debe ser parte esencial del evento o actividad presentada por el contenido, exceptuando los multimedia sincronizados no interactivos y los eventos en tiempo real.</a:t>
            </a:r>
            <a:endParaRPr sz="1750" dirty="0"/>
          </a:p>
        </p:txBody>
      </p:sp>
      <p:sp>
        <p:nvSpPr>
          <p:cNvPr id="556" name="Google Shape;556;p65"/>
          <p:cNvSpPr txBox="1">
            <a:spLocks noGrp="1"/>
          </p:cNvSpPr>
          <p:nvPr>
            <p:ph type="title" idx="4294967295"/>
          </p:nvPr>
        </p:nvSpPr>
        <p:spPr>
          <a:xfrm>
            <a:off x="257969"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Sin tiempo</a:t>
            </a:r>
            <a:endParaRPr sz="2500" dirty="0">
              <a:solidFill>
                <a:schemeClr val="bg2"/>
              </a:solidFill>
            </a:endParaRPr>
          </a:p>
        </p:txBody>
      </p:sp>
      <p:sp>
        <p:nvSpPr>
          <p:cNvPr id="557" name="Google Shape;557;p65"/>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58" name="Google Shape;558;p65"/>
          <p:cNvPicPr preferRelativeResize="0"/>
          <p:nvPr/>
        </p:nvPicPr>
        <p:blipFill>
          <a:blip r:embed="rId3">
            <a:alphaModFix/>
          </a:blip>
          <a:stretch>
            <a:fillRect/>
          </a:stretch>
        </p:blipFill>
        <p:spPr>
          <a:xfrm>
            <a:off x="4630350" y="1376125"/>
            <a:ext cx="4419600" cy="2391255"/>
          </a:xfrm>
          <a:prstGeom prst="rect">
            <a:avLst/>
          </a:prstGeom>
          <a:noFill/>
          <a:ln>
            <a:noFill/>
          </a:ln>
        </p:spPr>
      </p:pic>
      <p:pic>
        <p:nvPicPr>
          <p:cNvPr id="2" name="Google Shape;93;p2">
            <a:extLst>
              <a:ext uri="{FF2B5EF4-FFF2-40B4-BE49-F238E27FC236}">
                <a16:creationId xmlns:a16="http://schemas.microsoft.com/office/drawing/2014/main" id="{BB481DF1-026C-A03E-6EAB-9D035B8DB0CD}"/>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E27411D6-B802-58C1-E327-C88D3896C3A4}"/>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7DBA61E8-B71F-7915-CC8C-BD354C55EE2D}"/>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BC1115C9-2B8B-3D77-9A5E-06C40C92C803}"/>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6</a:t>
            </a:r>
            <a:endParaRPr lang="es-MX" sz="1350" kern="1200" dirty="0">
              <a:solidFill>
                <a:prstClr val="black"/>
              </a:solidFill>
              <a:latin typeface="Calibri" panose="020F0502020204030204"/>
              <a:ea typeface="+mn-ea"/>
              <a:cs typeface="+mn-cs"/>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TotalTime>
  <Words>620</Words>
  <Application>Microsoft Office PowerPoint</Application>
  <PresentationFormat>Presentación en pantalla (16:9)</PresentationFormat>
  <Paragraphs>92</Paragraphs>
  <Slides>20</Slides>
  <Notes>20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20</vt:i4>
      </vt:variant>
    </vt:vector>
  </HeadingPairs>
  <TitlesOfParts>
    <vt:vector size="28" baseType="lpstr">
      <vt:lpstr>Bembo Std</vt:lpstr>
      <vt:lpstr>Open Sans Extrabold</vt:lpstr>
      <vt:lpstr>Trebuchet MS</vt:lpstr>
      <vt:lpstr>Arial</vt:lpstr>
      <vt:lpstr>Calibri</vt:lpstr>
      <vt:lpstr>Roboto</vt:lpstr>
      <vt:lpstr>Aptos</vt:lpstr>
      <vt:lpstr>Geometric</vt:lpstr>
      <vt:lpstr>Presentación de PowerPoint</vt:lpstr>
      <vt:lpstr>Presentación de PowerPoint</vt:lpstr>
      <vt:lpstr>Criterios de conformidad Nivel AAA</vt:lpstr>
      <vt:lpstr>Ejemplo</vt:lpstr>
      <vt:lpstr>Ejemplo</vt:lpstr>
      <vt:lpstr>Ejemplo</vt:lpstr>
      <vt:lpstr>Ejemplo</vt:lpstr>
      <vt:lpstr>Ejemplo</vt:lpstr>
      <vt:lpstr>Ejemplo</vt:lpstr>
      <vt:lpstr>Ejemplo</vt:lpstr>
      <vt:lpstr>Ejemplo</vt:lpstr>
      <vt:lpstr>Ejemplo</vt:lpstr>
      <vt:lpstr>Ejemplo</vt:lpstr>
      <vt:lpstr>Ejemplo</vt:lpstr>
      <vt:lpstr>Ejemplo</vt:lpstr>
      <vt:lpstr>Ejemplo</vt:lpstr>
      <vt:lpstr>Ejemplo</vt:lpstr>
      <vt:lpstr>Ejemplo</vt:lpstr>
      <vt:lpstr>Espacio para preguntas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Dell</dc:creator>
  <cp:lastModifiedBy>Consejo Nacional para La Inclusión de las Personas con Discapacidad</cp:lastModifiedBy>
  <cp:revision>11</cp:revision>
  <dcterms:modified xsi:type="dcterms:W3CDTF">2024-09-04T14:47:11Z</dcterms:modified>
</cp:coreProperties>
</file>